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439" r:id="rId2"/>
    <p:sldId id="366" r:id="rId3"/>
    <p:sldId id="367" r:id="rId4"/>
    <p:sldId id="369" r:id="rId5"/>
    <p:sldId id="370" r:id="rId6"/>
    <p:sldId id="371" r:id="rId7"/>
    <p:sldId id="375" r:id="rId8"/>
    <p:sldId id="373" r:id="rId9"/>
    <p:sldId id="432" r:id="rId10"/>
    <p:sldId id="434" r:id="rId11"/>
    <p:sldId id="374" r:id="rId12"/>
    <p:sldId id="376" r:id="rId13"/>
    <p:sldId id="433" r:id="rId14"/>
    <p:sldId id="435" r:id="rId15"/>
    <p:sldId id="378" r:id="rId16"/>
    <p:sldId id="379" r:id="rId17"/>
    <p:sldId id="380" r:id="rId18"/>
    <p:sldId id="389" r:id="rId19"/>
    <p:sldId id="381" r:id="rId20"/>
    <p:sldId id="387" r:id="rId21"/>
    <p:sldId id="388" r:id="rId22"/>
    <p:sldId id="391" r:id="rId23"/>
    <p:sldId id="383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A50021"/>
    <a:srgbClr val="CC6600"/>
    <a:srgbClr val="0000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69" autoAdjust="0"/>
    <p:restoredTop sz="94619" autoAdjust="0"/>
  </p:normalViewPr>
  <p:slideViewPr>
    <p:cSldViewPr>
      <p:cViewPr>
        <p:scale>
          <a:sx n="70" d="100"/>
          <a:sy n="70" d="100"/>
        </p:scale>
        <p:origin x="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D5480-6774-4ACD-9EB8-09097D62313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3579F-FD10-44E5-8CE6-724B2E137AF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5EDB7-17DE-40DA-9DE6-4A18D3959A6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64FE-6D91-4F13-9A91-DA72788901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7591-36CA-4DAC-A27D-CB84BC127AF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AB54F-65E2-4813-863F-E722931538B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A790B-C675-434E-AAA0-DA001A3F345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1480-129F-40B1-9ADF-CF74F56F66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85E1-421A-43AA-A0B6-74F7887D359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F97B-1795-4E81-AF97-3275FD4C73E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FA08C-8B12-4547-B098-974A3A7CEC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65E9-F124-4564-9994-1862B5B993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E14822-0A77-40D0-A6C7-ECD8FC100C0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media.unisal.it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5963" y="620713"/>
            <a:ext cx="3024187" cy="2447925"/>
          </a:xfrm>
        </p:spPr>
        <p:txBody>
          <a:bodyPr/>
          <a:lstStyle/>
          <a:p>
            <a:r>
              <a:rPr lang="it-IT">
                <a:solidFill>
                  <a:srgbClr val="990000"/>
                </a:solidFill>
              </a:rPr>
              <a:t>Beata colei che ha creduto!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5963" y="3213100"/>
            <a:ext cx="2952750" cy="187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>
                <a:solidFill>
                  <a:srgbClr val="0000CC"/>
                </a:solidFill>
              </a:rPr>
              <a:t>In cammino con Maria </a:t>
            </a:r>
          </a:p>
          <a:p>
            <a:pPr>
              <a:lnSpc>
                <a:spcPct val="90000"/>
              </a:lnSpc>
            </a:pPr>
            <a:r>
              <a:rPr lang="it-IT" sz="2800">
                <a:solidFill>
                  <a:srgbClr val="0000CC"/>
                </a:solidFill>
              </a:rPr>
              <a:t>per incontrare il Figlio di Dio</a:t>
            </a:r>
          </a:p>
        </p:txBody>
      </p:sp>
      <p:pic>
        <p:nvPicPr>
          <p:cNvPr id="231428" name="Picture 4" descr="madonna bar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0538" cy="6858000"/>
          </a:xfrm>
          <a:prstGeom prst="rect">
            <a:avLst/>
          </a:prstGeom>
          <a:noFill/>
        </p:spPr>
      </p:pic>
      <p:pic>
        <p:nvPicPr>
          <p:cNvPr id="231430" name="Picture 6" descr="05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300663"/>
            <a:ext cx="1162050" cy="1257300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push dir="r"/>
    <p:sndAc>
      <p:stSnd>
        <p:snd r:embed="rId2" name="410 z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2060575"/>
            <a:ext cx="3467100" cy="14398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600">
                <a:solidFill>
                  <a:srgbClr val="0000CC"/>
                </a:solidFill>
              </a:rPr>
              <a:t>	</a:t>
            </a:r>
            <a:r>
              <a:rPr lang="it-IT" sz="2200">
                <a:solidFill>
                  <a:srgbClr val="0000CC"/>
                </a:solidFill>
              </a:rPr>
              <a:t>Passaggio di paternità, dalla casa di Nazareth alla casa del mondo, e oltre.</a:t>
            </a:r>
          </a:p>
        </p:txBody>
      </p:sp>
      <p:pic>
        <p:nvPicPr>
          <p:cNvPr id="204805" name="Picture 5" descr="PH01046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573463"/>
            <a:ext cx="1952625" cy="2881312"/>
          </a:xfrm>
          <a:prstGeom prst="rect">
            <a:avLst/>
          </a:prstGeom>
          <a:noFill/>
        </p:spPr>
      </p:pic>
      <p:pic>
        <p:nvPicPr>
          <p:cNvPr id="204807" name="Picture 7" descr="sacrafamiglia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3700462" cy="5100637"/>
          </a:xfrm>
          <a:prstGeom prst="rect">
            <a:avLst/>
          </a:prstGeom>
          <a:noFill/>
        </p:spPr>
      </p:pic>
    </p:spTree>
  </p:cSld>
  <p:clrMapOvr>
    <a:masterClrMapping/>
  </p:clrMapOvr>
  <p:transition advTm="1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59338" y="1600200"/>
            <a:ext cx="3827462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200">
                <a:solidFill>
                  <a:srgbClr val="0000CC"/>
                </a:solidFill>
              </a:rPr>
              <a:t>	Il Vangelo apre dimensioni insospettate del vivere, varca soglie, è una finestra di luce, è offerta di altra alleanza, dove tutti sono fratelli e la mia famiglia è l’intera famiglia umana. Al Vangelo, allora, non chiederò consigli spiccioli su come si conduca una famiglia, ma idee-forza per un’autentica vita che cresce.</a:t>
            </a:r>
          </a:p>
        </p:txBody>
      </p:sp>
      <p:pic>
        <p:nvPicPr>
          <p:cNvPr id="139270" name="Picture 6" descr="ph_famidisstril2_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321175" cy="4321175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73688"/>
            <a:ext cx="8147050" cy="7921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«Ma essi non compresero le sue parole».</a:t>
            </a:r>
            <a:br>
              <a:rPr lang="it-IT" sz="2400">
                <a:solidFill>
                  <a:srgbClr val="0000CC"/>
                </a:solidFill>
              </a:rPr>
            </a:br>
            <a:r>
              <a:rPr lang="it-IT" sz="2400">
                <a:solidFill>
                  <a:srgbClr val="0000CC"/>
                </a:solidFill>
              </a:rPr>
              <a:t>Come tutti i figli, Gesù si sta allontanando da casa.</a:t>
            </a:r>
          </a:p>
        </p:txBody>
      </p:sp>
      <p:pic>
        <p:nvPicPr>
          <p:cNvPr id="141317" name="Picture 5" descr="pers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313"/>
            <a:ext cx="4897438" cy="3675062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4868863"/>
            <a:ext cx="5400675" cy="1323975"/>
          </a:xfrm>
        </p:spPr>
        <p:txBody>
          <a:bodyPr/>
          <a:lstStyle/>
          <a:p>
            <a:pPr>
              <a:buFontTx/>
              <a:buNone/>
            </a:pPr>
            <a:r>
              <a:rPr lang="it-IT" sz="2800"/>
              <a:t>	</a:t>
            </a:r>
            <a:r>
              <a:rPr lang="it-IT" sz="2000">
                <a:solidFill>
                  <a:srgbClr val="0000CC"/>
                </a:solidFill>
              </a:rPr>
              <a:t>Maria e Giuseppe come tanti,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forse come tutti i genitori,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sentono che alla fine i figli non sono nostri, </a:t>
            </a:r>
          </a:p>
        </p:txBody>
      </p:sp>
      <p:pic>
        <p:nvPicPr>
          <p:cNvPr id="203780" name="Picture 4" descr="famnazar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2165350" cy="46799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3068638"/>
            <a:ext cx="3827462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/>
              <a:t>	</a:t>
            </a:r>
            <a:r>
              <a:rPr lang="it-IT" sz="2400">
                <a:solidFill>
                  <a:srgbClr val="0000CC"/>
                </a:solidFill>
              </a:rPr>
              <a:t>appartengono a Dio, </a:t>
            </a:r>
          </a:p>
          <a:p>
            <a:pPr algn="just"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	al mondo,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	alla loro missione, ai loro amori, </a:t>
            </a:r>
          </a:p>
          <a:p>
            <a:pPr algn="just"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	alla loro vocazione, </a:t>
            </a:r>
          </a:p>
          <a:p>
            <a:pPr algn="just"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	ai loro sogni,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00CC"/>
                </a:solidFill>
              </a:rPr>
              <a:t>	persino ai loro limiti.</a:t>
            </a:r>
          </a:p>
        </p:txBody>
      </p:sp>
      <p:pic>
        <p:nvPicPr>
          <p:cNvPr id="205828" name="Picture 4" descr="DSCN3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3519488" cy="469265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9138"/>
            <a:ext cx="397033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Famiglia santa, quella di Nazareth, eppure non le è risparmiata l’angoscia: «Angosciati, ti cercavamo». Famiglia santa eppure in crisi, dove figli e genitori non si capiscono. Da questa famiglia santa eppure imperfetta, santa eppure limitata, scende come una benedizione, una consolazione, un conforto per tutte le nostre famiglie con tutti i loro limiti. Neppure la migliore delle famiglie è rimasta esente dall’incomprensione reciproca</a:t>
            </a:r>
            <a:r>
              <a:rPr lang="it-IT" sz="1800"/>
              <a:t>.</a:t>
            </a:r>
          </a:p>
        </p:txBody>
      </p:sp>
      <p:pic>
        <p:nvPicPr>
          <p:cNvPr id="143365" name="Picture 5" descr="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852738"/>
            <a:ext cx="3446462" cy="3529012"/>
          </a:xfrm>
          <a:prstGeom prst="rect">
            <a:avLst/>
          </a:prstGeom>
          <a:noFill/>
        </p:spPr>
      </p:pic>
      <p:pic>
        <p:nvPicPr>
          <p:cNvPr id="143366" name="Picture 6" descr="esclamativ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7132">
            <a:off x="3419475" y="1341438"/>
            <a:ext cx="1376363" cy="2160587"/>
          </a:xfrm>
          <a:prstGeom prst="rect">
            <a:avLst/>
          </a:prstGeom>
          <a:noFill/>
        </p:spPr>
      </p:pic>
    </p:spTree>
  </p:cSld>
  <p:clrMapOvr>
    <a:masterClrMapping/>
  </p:clrMapOvr>
  <p:transition advTm="2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Insieme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4292600"/>
            <a:ext cx="4043362" cy="21161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</a:t>
            </a:r>
            <a:r>
              <a:rPr lang="it-IT" sz="2200">
                <a:solidFill>
                  <a:srgbClr val="0000CC"/>
                </a:solidFill>
              </a:rPr>
              <a:t>Ma ecco la differenza: essi vanno insieme a Gerusalemme, insieme ritornano a Nazareth, insieme cercano il figlio.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200">
                <a:solidFill>
                  <a:srgbClr val="0000CC"/>
                </a:solidFill>
              </a:rPr>
              <a:t>	Insieme.</a:t>
            </a:r>
            <a:r>
              <a:rPr lang="it-IT" sz="200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44388" name="Picture 4" descr="Giuseppe-Maria-asin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3167062" cy="474186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Insieme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924175"/>
            <a:ext cx="4043362" cy="2913063"/>
          </a:xfrm>
        </p:spPr>
        <p:txBody>
          <a:bodyPr/>
          <a:lstStyle/>
          <a:p>
            <a:pPr>
              <a:buFontTx/>
              <a:buNone/>
            </a:pPr>
            <a:r>
              <a:rPr lang="it-IT" sz="2200">
                <a:solidFill>
                  <a:srgbClr val="0000CC"/>
                </a:solidFill>
              </a:rPr>
              <a:t>	Questo gesto sempre più raro per queste famiglie, dove ognuno vive la propria strada, le proprie mete, i propri segreti, dove non si fa quasi più nulla insieme, tanto meno le cose del Padre.</a:t>
            </a:r>
          </a:p>
        </p:txBody>
      </p:sp>
      <p:pic>
        <p:nvPicPr>
          <p:cNvPr id="145412" name="Picture 4" descr="336716944_d9dee1c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3995738" cy="378777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Insieme… in ascolto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81525"/>
            <a:ext cx="8075612" cy="20161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Ed ecco un’altra differenza. Maria chiede: «Perché ci hai fatto così?». Apre un dialogo, ma un dialogo pacato, senza risentimenti, senza accuse, che sa interrogare e ascoltare, e sa accogliere perfino una risposta incomprensibile. E c’è un figlio che a sua volta ascolta, che risponde, che interroga, ed è una grande cosa di fronte a tutta quella mancanza di comunicazione che minaccia le case.</a:t>
            </a:r>
          </a:p>
        </p:txBody>
      </p:sp>
      <p:pic>
        <p:nvPicPr>
          <p:cNvPr id="154628" name="Picture 4" descr="bimbi_ciao_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5111750" cy="3155950"/>
          </a:xfrm>
          <a:prstGeom prst="rect">
            <a:avLst/>
          </a:prstGeom>
          <a:noFill/>
        </p:spPr>
      </p:pic>
    </p:spTree>
  </p:cSld>
  <p:clrMapOvr>
    <a:masterClrMapping/>
  </p:clrMapOvr>
  <p:transition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Insieme… in ascolto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Nella prova la strategia sapiente consiste non in rimpianti o in rimproveri, ma nel rinnovare il progetto di vita insieme. Quando, allora, nelle case non ci capiamo, quando soffiano i venti della contestazione, dell’affermazione di sé dei figli contro la pretesa talvolta totalizzante dei genitori, quando i figli non seguono più gli insegnamenti dei genitori, quando dicono di non credere più, nel tempo della prova sono illuminanti queste parole del cardinale Lustiger:</a:t>
            </a:r>
          </a:p>
        </p:txBody>
      </p:sp>
      <p:pic>
        <p:nvPicPr>
          <p:cNvPr id="146436" name="Picture 4" descr="190059703_c2c401fa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762500" cy="4392613"/>
          </a:xfrm>
          <a:prstGeom prst="rect">
            <a:avLst/>
          </a:prstGeom>
          <a:noFill/>
        </p:spPr>
      </p:pic>
    </p:spTree>
  </p:cSld>
  <p:clrMapOvr>
    <a:masterClrMapping/>
  </p:clrMapOvr>
  <p:transition advTm="2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it-IT" b="1">
                <a:solidFill>
                  <a:srgbClr val="990000"/>
                </a:solidFill>
              </a:rPr>
              <a:t>MARIA, MADRE DI GESÙ</a:t>
            </a:r>
            <a:r>
              <a:rPr lang="it-IT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916113"/>
            <a:ext cx="3970337" cy="43926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336699"/>
                </a:solidFill>
              </a:rPr>
              <a:t>	</a:t>
            </a:r>
            <a:r>
              <a:rPr lang="it-IT" sz="2200">
                <a:solidFill>
                  <a:srgbClr val="336699"/>
                </a:solidFill>
              </a:rPr>
              <a:t>Quando ebbero tutto compiuto secondo la legge del Signore, fecero ritorno in Galilea, alla loro città di Nazaret. Il bambino cresceva e si fortificava, pieno di sapienza, e la grazia di Dio era sopra di lui.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200">
                <a:solidFill>
                  <a:srgbClr val="336699"/>
                </a:solidFill>
              </a:rPr>
              <a:t>	I genitori di Gesù si recavano tutti gli anni a Gerusalemme per la festa di Pasqua.</a:t>
            </a:r>
          </a:p>
        </p:txBody>
      </p:sp>
      <p:pic>
        <p:nvPicPr>
          <p:cNvPr id="131076" name="Picture 4" descr="affresco fuga egi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4032250" cy="4103687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La fede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557338"/>
            <a:ext cx="2952750" cy="37734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«Se vostro figlio non segue le vostre pratiche religiose non significa che abbia perso Dio, né tanto meno che Dio abbia perso lui.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sz="2000">
                <a:solidFill>
                  <a:srgbClr val="0000CC"/>
                </a:solidFill>
              </a:rPr>
              <a:t>	In fondo voi non sapete niente di cosa accade nel suo intimo, non dovete soprattutto sentirvi in colpa.</a:t>
            </a:r>
            <a:endParaRPr lang="it-IT" sz="2000"/>
          </a:p>
        </p:txBody>
      </p:sp>
      <p:pic>
        <p:nvPicPr>
          <p:cNvPr id="152585" name="Picture 9" descr="ta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868863"/>
            <a:ext cx="2438400" cy="1825625"/>
          </a:xfrm>
          <a:prstGeom prst="rect">
            <a:avLst/>
          </a:prstGeom>
          <a:noFill/>
        </p:spPr>
      </p:pic>
      <p:pic>
        <p:nvPicPr>
          <p:cNvPr id="152586" name="Picture 10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1952625" cy="5030788"/>
          </a:xfrm>
          <a:prstGeom prst="rect">
            <a:avLst/>
          </a:prstGeom>
          <a:noFill/>
        </p:spPr>
      </p:pic>
      <p:pic>
        <p:nvPicPr>
          <p:cNvPr id="152587" name="Picture 11" descr="DSCN3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628775"/>
            <a:ext cx="3570287" cy="5046663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La fede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557338"/>
            <a:ext cx="3754437" cy="10080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/>
              <a:t>	</a:t>
            </a:r>
            <a:r>
              <a:rPr lang="it-IT" sz="2000">
                <a:solidFill>
                  <a:srgbClr val="0000CC"/>
                </a:solidFill>
              </a:rPr>
              <a:t>La fede ha le sue stagioni, segue percorsi misteriosi.</a:t>
            </a:r>
            <a:r>
              <a:rPr lang="it-IT"/>
              <a:t> </a:t>
            </a:r>
          </a:p>
        </p:txBody>
      </p:sp>
      <p:pic>
        <p:nvPicPr>
          <p:cNvPr id="153607" name="Picture 7" descr="Preghiera%20mare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3857625" cy="4321175"/>
          </a:xfrm>
          <a:prstGeom prst="rect">
            <a:avLst/>
          </a:prstGeom>
          <a:noFill/>
        </p:spPr>
      </p:pic>
      <p:pic>
        <p:nvPicPr>
          <p:cNvPr id="153608" name="Picture 8" descr="la_preghiera_cm_80x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708275"/>
            <a:ext cx="3282950" cy="33210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A50021"/>
                </a:solidFill>
              </a:rPr>
              <a:t>La fede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852738"/>
            <a:ext cx="3970337" cy="2403475"/>
          </a:xfrm>
        </p:spPr>
        <p:txBody>
          <a:bodyPr/>
          <a:lstStyle/>
          <a:p>
            <a:pPr>
              <a:buFontTx/>
              <a:buNone/>
            </a:pPr>
            <a:r>
              <a:rPr lang="it-IT"/>
              <a:t>	</a:t>
            </a:r>
            <a:r>
              <a:rPr lang="it-IT" sz="2200">
                <a:solidFill>
                  <a:srgbClr val="0000CC"/>
                </a:solidFill>
              </a:rPr>
              <a:t>Ma se voi avete seminato il seme buono del Vangelo, anche se ora è inverno e tutto sembra morto, il seme spunterà, la primavera tornerà”.</a:t>
            </a:r>
          </a:p>
        </p:txBody>
      </p:sp>
      <p:pic>
        <p:nvPicPr>
          <p:cNvPr id="157700" name="Picture 4" descr="DSCN3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4319588" cy="3240087"/>
          </a:xfrm>
          <a:prstGeom prst="rect">
            <a:avLst/>
          </a:prstGeom>
          <a:noFill/>
        </p:spPr>
      </p:pic>
    </p:spTree>
  </p:cSld>
  <p:clrMapOvr>
    <a:masterClrMapping/>
  </p:clrMapOvr>
  <p:transition advTm="1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sz="4000">
                <a:solidFill>
                  <a:srgbClr val="990000"/>
                </a:solidFill>
              </a:rPr>
              <a:t>La fede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341438"/>
            <a:ext cx="3898900" cy="47847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it-IT" sz="1600">
                <a:solidFill>
                  <a:srgbClr val="0000CC"/>
                </a:solidFill>
              </a:rPr>
              <a:t>	</a:t>
            </a:r>
            <a:r>
              <a:rPr lang="it-IT" sz="1800">
                <a:solidFill>
                  <a:srgbClr val="0000CC"/>
                </a:solidFill>
              </a:rPr>
              <a:t>Quante volte abbiamo visto la fede che pareva scomparsa, che sembrava inabissata chissà dove, riemergere dopo anni di silenzio, come fiumi carsici che scompaiono improvvisamente e poi altrettanto improvvisamente sgorgano lontano, decine di chilometri più a valle, con acqua più abbondante di prima, più fresca, più limpida, più buona, raccolta dalle grotte profonde della vita, dai sotterranei dell’esistenza. </a:t>
            </a:r>
          </a:p>
        </p:txBody>
      </p:sp>
      <p:pic>
        <p:nvPicPr>
          <p:cNvPr id="148484" name="Picture 4" descr="DSCN3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3565525" cy="4752975"/>
          </a:xfrm>
          <a:prstGeom prst="rect">
            <a:avLst/>
          </a:prstGeom>
          <a:noFill/>
        </p:spPr>
      </p:pic>
      <p:pic>
        <p:nvPicPr>
          <p:cNvPr id="148485" name="Picture 5" descr="striscia lunga con lin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9144000" cy="3603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581525"/>
            <a:ext cx="8064500" cy="1871663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2200">
                <a:solidFill>
                  <a:srgbClr val="336699"/>
                </a:solidFill>
              </a:rPr>
              <a:t>	Quando egli ebbe dodici anni, vi salirono di nuovo secondo l'usanza; ma trascorsi i giorni della festa, mentre riprendevano la via del ritorno, il fanciullo Gesù rimase a Gerusalemme, senza che i genitori se ne accorgessero.</a:t>
            </a:r>
          </a:p>
        </p:txBody>
      </p:sp>
      <p:pic>
        <p:nvPicPr>
          <p:cNvPr id="132102" name="Picture 6" descr="tempio gerusa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49275"/>
            <a:ext cx="4932363" cy="3700463"/>
          </a:xfrm>
          <a:prstGeom prst="rect">
            <a:avLst/>
          </a:prstGeom>
          <a:noFill/>
        </p:spPr>
      </p:pic>
    </p:spTree>
  </p:cSld>
  <p:clrMapOvr>
    <a:masterClrMapping/>
  </p:clrMapOvr>
  <p:transition advTm="1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437063"/>
            <a:ext cx="7570787" cy="19431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it-IT" sz="2200">
                <a:solidFill>
                  <a:srgbClr val="336699"/>
                </a:solidFill>
              </a:rPr>
              <a:t>	Credendolo nella carovana, fecero una giornata di viaggio, e poi si misero a cercarlo tra i parenti e i conoscenti; non avendolo trovato, tornarono in cerca di lui a Gerusalemme. Dopo tre giorni lo trovarono nel tempio, seduto in mezzo ai dottori, mentre li ascoltava e li interrogava. </a:t>
            </a:r>
          </a:p>
        </p:txBody>
      </p:sp>
      <p:pic>
        <p:nvPicPr>
          <p:cNvPr id="134148" name="Picture 4" descr="0151gip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20713"/>
            <a:ext cx="4608512" cy="3717925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125538"/>
            <a:ext cx="3827462" cy="5184775"/>
          </a:xfrm>
        </p:spPr>
        <p:txBody>
          <a:bodyPr/>
          <a:lstStyle/>
          <a:p>
            <a:pPr>
              <a:buFontTx/>
              <a:buNone/>
            </a:pPr>
            <a:r>
              <a:rPr lang="it-IT" sz="2200">
                <a:solidFill>
                  <a:srgbClr val="336699"/>
                </a:solidFill>
              </a:rPr>
              <a:t>	E tutti quelli che l'udivano erano pieni di stupore per la sua intelligenza e le sue risposte. Al vederlo restarono stupiti e sua madre gli disse: «Figlio, perché ci hai fatto così? Ecco, tuo padre e io, angosciati, ti cercavamo». Ed egli rispose: «Perché mi cercavate? Non sapevate che io devo occuparmi delle cose del Padre mio?». Ma essi non compresero le sue parole. </a:t>
            </a:r>
          </a:p>
        </p:txBody>
      </p:sp>
      <p:pic>
        <p:nvPicPr>
          <p:cNvPr id="135172" name="Picture 4" descr="gesù nel tem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3594100" cy="5967413"/>
          </a:xfrm>
          <a:prstGeom prst="rect">
            <a:avLst/>
          </a:prstGeom>
          <a:noFill/>
        </p:spPr>
      </p:pic>
    </p:spTree>
  </p:cSld>
  <p:clrMapOvr>
    <a:masterClrMapping/>
  </p:clrMapOvr>
  <p:transition advTm="2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2420938"/>
            <a:ext cx="3898900" cy="2879725"/>
          </a:xfrm>
        </p:spPr>
        <p:txBody>
          <a:bodyPr/>
          <a:lstStyle/>
          <a:p>
            <a:pPr>
              <a:buFontTx/>
              <a:buNone/>
            </a:pPr>
            <a:r>
              <a:rPr lang="it-IT" sz="2200">
                <a:solidFill>
                  <a:srgbClr val="336699"/>
                </a:solidFill>
              </a:rPr>
              <a:t>	Partì dunque con loro e tornò a Nazaret e stava loro sottomesso. Sua madre serbava tutte queste cose nel suo cuore. E Gesù cresceva in sapienza, età e grazia davanti a Dio e agli uomini.</a:t>
            </a:r>
          </a:p>
        </p:txBody>
      </p:sp>
      <p:pic>
        <p:nvPicPr>
          <p:cNvPr id="136196" name="Picture 4" descr="tempio gerusalem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4608512" cy="340836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229600" cy="1143000"/>
          </a:xfrm>
        </p:spPr>
        <p:txBody>
          <a:bodyPr/>
          <a:lstStyle/>
          <a:p>
            <a:pPr algn="r"/>
            <a:r>
              <a:rPr lang="it-IT">
                <a:solidFill>
                  <a:srgbClr val="990000"/>
                </a:solidFill>
              </a:rPr>
              <a:t>MEDITIAMO</a:t>
            </a:r>
          </a:p>
        </p:txBody>
      </p:sp>
      <p:pic>
        <p:nvPicPr>
          <p:cNvPr id="140291" name="Picture 3" descr="interrogat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032125" cy="4249737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2636838"/>
            <a:ext cx="3970337" cy="280987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it-IT" i="1">
                <a:solidFill>
                  <a:srgbClr val="0000CC"/>
                </a:solidFill>
              </a:rPr>
              <a:t>	</a:t>
            </a:r>
            <a:r>
              <a:rPr lang="it-IT" sz="2200" i="1">
                <a:solidFill>
                  <a:srgbClr val="0000CC"/>
                </a:solidFill>
              </a:rPr>
              <a:t>«Tuo padre e io, angosciati, ti cercavamo»</a:t>
            </a:r>
            <a:r>
              <a:rPr lang="it-IT" sz="2200">
                <a:solidFill>
                  <a:srgbClr val="0000CC"/>
                </a:solidFill>
              </a:rPr>
              <a:t>, dice Maria.</a:t>
            </a:r>
            <a:br>
              <a:rPr lang="it-IT" sz="2200">
                <a:solidFill>
                  <a:srgbClr val="0000CC"/>
                </a:solidFill>
              </a:rPr>
            </a:br>
            <a:r>
              <a:rPr lang="it-IT" sz="2200" i="1">
                <a:solidFill>
                  <a:srgbClr val="0000CC"/>
                </a:solidFill>
              </a:rPr>
              <a:t>«Delle cose del Padre mio devo occuparmi»</a:t>
            </a:r>
            <a:r>
              <a:rPr lang="it-IT" sz="2200">
                <a:solidFill>
                  <a:srgbClr val="0000CC"/>
                </a:solidFill>
              </a:rPr>
              <a:t>,</a:t>
            </a:r>
            <a:r>
              <a:rPr lang="it-IT" sz="2200"/>
              <a:t> </a:t>
            </a:r>
            <a:r>
              <a:rPr lang="it-IT" sz="2200">
                <a:solidFill>
                  <a:srgbClr val="0000CC"/>
                </a:solidFill>
              </a:rPr>
              <a:t>risponde Gesù.</a:t>
            </a:r>
          </a:p>
        </p:txBody>
      </p:sp>
      <p:pic>
        <p:nvPicPr>
          <p:cNvPr id="138244" name="Picture 4" descr="cannes_waterme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4752975" cy="336708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it-IT">
                <a:solidFill>
                  <a:srgbClr val="990000"/>
                </a:solidFill>
              </a:rPr>
              <a:t>I nostri figli non sono nostri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2133600"/>
            <a:ext cx="3970337" cy="1468438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2200">
                <a:solidFill>
                  <a:srgbClr val="0000CC"/>
                </a:solidFill>
              </a:rPr>
              <a:t>	I genitori pensano di aver ritrovato il figlio e lui dichiara di essere figlio di un Altro. </a:t>
            </a:r>
          </a:p>
        </p:txBody>
      </p:sp>
      <p:pic>
        <p:nvPicPr>
          <p:cNvPr id="202761" name="Picture 9" descr="f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3889375" cy="4321175"/>
          </a:xfrm>
          <a:prstGeom prst="rect">
            <a:avLst/>
          </a:prstGeom>
          <a:noFill/>
        </p:spPr>
      </p:pic>
      <p:pic>
        <p:nvPicPr>
          <p:cNvPr id="202762" name="Picture 10" descr="ico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149725"/>
            <a:ext cx="3024187" cy="22288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</p:bldLst>
  </p:timing>
</p:sld>
</file>

<file path=ppt/theme/theme1.xml><?xml version="1.0" encoding="utf-8"?>
<a:theme xmlns:a="http://schemas.openxmlformats.org/drawingml/2006/main" name="03Rel31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03Rel31</Template>
  <TotalTime>0</TotalTime>
  <Words>97</Words>
  <Application>Microsoft Office PowerPoint</Application>
  <PresentationFormat>Presentazione su schermo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Arial</vt:lpstr>
      <vt:lpstr>03Rel31</vt:lpstr>
      <vt:lpstr>Beata colei che ha creduto!</vt:lpstr>
      <vt:lpstr>MARIA, MADRE DI GESÙ </vt:lpstr>
      <vt:lpstr>Diapositiva 3</vt:lpstr>
      <vt:lpstr>Diapositiva 4</vt:lpstr>
      <vt:lpstr>Diapositiva 5</vt:lpstr>
      <vt:lpstr>Diapositiva 6</vt:lpstr>
      <vt:lpstr>MEDITIAMO</vt:lpstr>
      <vt:lpstr>I nostri figli non sono nostri</vt:lpstr>
      <vt:lpstr>I nostri figli non sono nostri</vt:lpstr>
      <vt:lpstr>I nostri figli non sono nostri</vt:lpstr>
      <vt:lpstr>I nostri figli non sono nostri</vt:lpstr>
      <vt:lpstr>I nostri figli non sono nostri</vt:lpstr>
      <vt:lpstr>I nostri figli non sono nostri</vt:lpstr>
      <vt:lpstr>I nostri figli non sono nostri</vt:lpstr>
      <vt:lpstr>I nostri figli non sono nostri</vt:lpstr>
      <vt:lpstr>Insieme</vt:lpstr>
      <vt:lpstr>Insieme</vt:lpstr>
      <vt:lpstr>Insieme… in ascolto</vt:lpstr>
      <vt:lpstr>Insieme… in ascolto</vt:lpstr>
      <vt:lpstr>La fede</vt:lpstr>
      <vt:lpstr>La fede</vt:lpstr>
      <vt:lpstr>La fede</vt:lpstr>
      <vt:lpstr>La fede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Beata colei che ha creduto!</dc:title>
  <dc:creator>Caterina</dc:creator>
  <cp:lastModifiedBy>Caterina</cp:lastModifiedBy>
  <cp:revision>1</cp:revision>
  <dcterms:created xsi:type="dcterms:W3CDTF">2012-12-04T21:15:36Z</dcterms:created>
  <dcterms:modified xsi:type="dcterms:W3CDTF">2012-12-04T21:16:18Z</dcterms:modified>
</cp:coreProperties>
</file>